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37"/>
  </p:notesMasterIdLst>
  <p:sldIdLst>
    <p:sldId id="29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9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50"/>
  </p:normalViewPr>
  <p:slideViewPr>
    <p:cSldViewPr snapToGrid="0" snapToObjects="1">
      <p:cViewPr>
        <p:scale>
          <a:sx n="100" d="100"/>
          <a:sy n="100" d="100"/>
        </p:scale>
        <p:origin x="-186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1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7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82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82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44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660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875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0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8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8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mytravel.by/wp-content/uploads/fotografii-prirody-belarusi_6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" y="554884"/>
            <a:ext cx="836814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Направление </a:t>
            </a:r>
            <a:r>
              <a:rPr lang="ru-RU" sz="3200" b="1" dirty="0" smtClean="0">
                <a:cs typeface="Times New Roman" pitchFamily="18" charset="0"/>
              </a:rPr>
              <a:t>на обследование и (или) лечение оформляется в виде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выписки из протокола решения врачебной комиссии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 (далее - врачебная комиссия), проводившей периодический медицинский осмотр, содержащей:</a:t>
            </a:r>
          </a:p>
          <a:p>
            <a:r>
              <a:rPr lang="ru-RU" sz="3600" b="1" dirty="0" smtClean="0">
                <a:cs typeface="Times New Roman" pitchFamily="18" charset="0"/>
              </a:rPr>
              <a:t>а) </a:t>
            </a:r>
            <a:r>
              <a:rPr lang="ru-RU" sz="3200" b="1" dirty="0" smtClean="0">
                <a:cs typeface="Times New Roman" pitchFamily="18" charset="0"/>
              </a:rPr>
              <a:t>дату проведения заседания врачебной комиссии;</a:t>
            </a:r>
          </a:p>
          <a:p>
            <a:r>
              <a:rPr lang="ru-RU" sz="3600" b="1" dirty="0" smtClean="0">
                <a:cs typeface="Times New Roman" pitchFamily="18" charset="0"/>
              </a:rPr>
              <a:t>б) </a:t>
            </a:r>
            <a:r>
              <a:rPr lang="ru-RU" sz="3200" b="1" dirty="0" smtClean="0">
                <a:cs typeface="Times New Roman" pitchFamily="18" charset="0"/>
              </a:rPr>
              <a:t>список членов врачебной комиссии, присутствовавших на заседании;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14" y="556880"/>
            <a:ext cx="886720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в)</a:t>
            </a: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предварительный диагноз заболевания </a:t>
            </a:r>
            <a:r>
              <a:rPr lang="ru-RU" sz="3200" b="1" dirty="0" smtClean="0">
                <a:cs typeface="Times New Roman" pitchFamily="18" charset="0"/>
              </a:rPr>
              <a:t>(состояния), являющегося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противопоказанием либо ранее не выявлявшимся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показанием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ограничением к управлению транспортным средством;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853" y="522143"/>
            <a:ext cx="861752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г)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решение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о приостановлении </a:t>
            </a:r>
            <a:r>
              <a:rPr lang="ru-RU" sz="3200" b="1" dirty="0" smtClean="0">
                <a:cs typeface="Times New Roman" pitchFamily="18" charset="0"/>
              </a:rPr>
              <a:t>на период обследования и (или) лечения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действия медицинского заключения  </a:t>
            </a:r>
            <a:r>
              <a:rPr lang="ru-RU" sz="3200" b="1" dirty="0" smtClean="0">
                <a:cs typeface="Times New Roman" pitchFamily="18" charset="0"/>
              </a:rPr>
              <a:t>о наличии (об отсутствии) у водителей транспортных средств (кандидатов в водители транспортных средств)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противопоказаний,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показаний</a:t>
            </a:r>
            <a:r>
              <a:rPr lang="ru-RU" sz="3200" b="1" dirty="0" smtClean="0">
                <a:cs typeface="Times New Roman" pitchFamily="18" charset="0"/>
              </a:rPr>
              <a:t>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ограничений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транспортными средствами;</a:t>
            </a:r>
          </a:p>
          <a:p>
            <a:r>
              <a:rPr lang="ru-RU" sz="3600" b="1" dirty="0" err="1" smtClean="0">
                <a:cs typeface="Times New Roman" pitchFamily="18" charset="0"/>
              </a:rPr>
              <a:t>д</a:t>
            </a:r>
            <a:r>
              <a:rPr lang="ru-RU" sz="3600" b="1" dirty="0" smtClean="0">
                <a:cs typeface="Times New Roman" pitchFamily="18" charset="0"/>
              </a:rPr>
              <a:t>) </a:t>
            </a:r>
            <a:r>
              <a:rPr lang="ru-RU" sz="3200" b="1" dirty="0" smtClean="0">
                <a:cs typeface="Times New Roman" pitchFamily="18" charset="0"/>
              </a:rPr>
              <a:t>решение о необходимости направления на обследование и (или) лечение.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39" y="552888"/>
            <a:ext cx="85400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Выписка из протокола </a:t>
            </a:r>
            <a:r>
              <a:rPr lang="ru-RU" sz="3200" b="1" dirty="0" smtClean="0">
                <a:cs typeface="Times New Roman" pitchFamily="18" charset="0"/>
              </a:rPr>
              <a:t>решения врачебной комиссии выдается работнику, направляемому на обследование и (или) лечение.</a:t>
            </a:r>
          </a:p>
          <a:p>
            <a:r>
              <a:rPr lang="ru-RU" sz="3200" b="1" dirty="0" smtClean="0"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 подтверждении </a:t>
            </a:r>
            <a:r>
              <a:rPr lang="ru-RU" sz="3200" b="1" dirty="0" smtClean="0">
                <a:cs typeface="Times New Roman" pitchFamily="18" charset="0"/>
              </a:rPr>
              <a:t>в ходе обследования и (или) лечения наличия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заболевания </a:t>
            </a:r>
            <a:r>
              <a:rPr lang="ru-RU" sz="3200" b="1" dirty="0" smtClean="0">
                <a:cs typeface="Times New Roman" pitchFamily="18" charset="0"/>
              </a:rPr>
              <a:t>(состояния), являющегося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противопоказанием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выявлявшимся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показанием</a:t>
            </a:r>
            <a:r>
              <a:rPr lang="ru-RU" sz="3200" b="1" dirty="0" smtClean="0">
                <a:cs typeface="Times New Roman" pitchFamily="18" charset="0"/>
              </a:rPr>
              <a:t>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ограничением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</a:t>
            </a:r>
            <a:endParaRPr lang="ru-RU" sz="3200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074" y="553605"/>
            <a:ext cx="85761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работник направляется медицинской организацией, в которой проводилось его обследование и (или) лечение, 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внеочередное</a:t>
            </a:r>
            <a:r>
              <a:rPr lang="ru-RU" sz="3200" b="1" dirty="0" smtClean="0">
                <a:cs typeface="Times New Roman" pitchFamily="18" charset="0"/>
              </a:rPr>
              <a:t> обязательное медицинское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освидетельствование </a:t>
            </a:r>
            <a:r>
              <a:rPr lang="ru-RU" sz="3200" b="1" dirty="0" smtClean="0">
                <a:cs typeface="Times New Roman" pitchFamily="18" charset="0"/>
              </a:rPr>
              <a:t>в медицинскую организацию, имеющую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лицензию </a:t>
            </a:r>
            <a:r>
              <a:rPr lang="ru-RU" sz="3200" b="1" dirty="0" smtClean="0">
                <a:cs typeface="Times New Roman" pitchFamily="18" charset="0"/>
              </a:rPr>
              <a:t>на медицинскую деятельность по оказанию услуг (выполнению работ) по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"медицинскому освидетельствованию на наличие медицинских противопоказаний к управлению транспортным средством".</a:t>
            </a:r>
            <a:endParaRPr lang="ru-RU" sz="3200" dirty="0">
              <a:solidFill>
                <a:srgbClr val="FF99FF"/>
              </a:solidFill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87" y="555108"/>
            <a:ext cx="86230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Направление на внеочередное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освидетельствование </a:t>
            </a:r>
            <a:r>
              <a:rPr lang="ru-RU" sz="3200" b="1" dirty="0" smtClean="0">
                <a:cs typeface="Times New Roman" pitchFamily="18" charset="0"/>
              </a:rPr>
              <a:t>выдается работнику на основании его медицинского обследования и содержит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комплексную оценку состояния здоровья </a:t>
            </a:r>
            <a:r>
              <a:rPr lang="ru-RU" sz="3200" b="1" dirty="0" smtClean="0">
                <a:cs typeface="Times New Roman" pitchFamily="18" charset="0"/>
              </a:rPr>
              <a:t>работника, включая:</a:t>
            </a:r>
          </a:p>
          <a:p>
            <a:r>
              <a:rPr lang="ru-RU" sz="3600" b="1" dirty="0" smtClean="0">
                <a:cs typeface="Times New Roman" pitchFamily="18" charset="0"/>
              </a:rPr>
              <a:t>а) </a:t>
            </a:r>
            <a:r>
              <a:rPr lang="ru-RU" sz="3200" b="1" dirty="0" smtClean="0">
                <a:cs typeface="Times New Roman" pitchFamily="18" charset="0"/>
              </a:rPr>
              <a:t>описание проведенного обследования и (или) лечения, их результатов</a:t>
            </a:r>
            <a:r>
              <a:rPr lang="ru-RU" sz="3200" dirty="0" smtClean="0">
                <a:cs typeface="Times New Roman" pitchFamily="18" charset="0"/>
              </a:rPr>
              <a:t>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35" y="542260"/>
            <a:ext cx="80594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б)</a:t>
            </a: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cs typeface="Times New Roman" pitchFamily="18" charset="0"/>
              </a:rPr>
              <a:t>обоснованные выводы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 наличии у работника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заболевания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(состояния), являющегося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противопоказанием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выявлявшимся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показанием</a:t>
            </a:r>
            <a:r>
              <a:rPr lang="ru-RU" sz="3200" b="1" dirty="0" smtClean="0">
                <a:cs typeface="Times New Roman" pitchFamily="18" charset="0"/>
              </a:rPr>
              <a:t>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ограничением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43" y="547134"/>
            <a:ext cx="816118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Направление на внеочередное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освидетельствование оформляется в произвольной форме,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подписывается руководителем медицинской организации </a:t>
            </a:r>
            <a:r>
              <a:rPr lang="ru-RU" sz="3200" b="1" dirty="0" smtClean="0">
                <a:cs typeface="Times New Roman" pitchFamily="18" charset="0"/>
              </a:rPr>
              <a:t>или одним из его заместителей и заверяется печатью медицинской организации, на оттиске которой идентифицируется полное наименование медицинской организации.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434" y="543811"/>
            <a:ext cx="814045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Направление</a:t>
            </a:r>
            <a:r>
              <a:rPr lang="ru-RU" sz="3200" b="1" dirty="0" smtClean="0">
                <a:cs typeface="Times New Roman" pitchFamily="18" charset="0"/>
              </a:rPr>
              <a:t> на внеочередное обязательное медицинское освидетельствование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выдается в течение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трех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рабочих дней после окончания обследования и (или) лечения.</a:t>
            </a:r>
          </a:p>
          <a:p>
            <a:r>
              <a:rPr lang="ru-RU" sz="3200" b="1" dirty="0" smtClean="0">
                <a:cs typeface="Times New Roman" pitchFamily="18" charset="0"/>
              </a:rPr>
              <a:t>   Сведения о выдаче направления на внеочередное обязательное медицинское освидетельствование вносятся в медицинскую документацию работника.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362" y="553316"/>
            <a:ext cx="86066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Настоящий Порядок устанавливает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правила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приостановления действия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аннулирования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о наличии (об отсутствии) у водителей транспортных средств (кандидатов в водители транспортных средств)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показаний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ограничений к управлению транспортными средствами.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1628" y="1711842"/>
            <a:ext cx="8122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cs typeface="Times New Roman" pitchFamily="18" charset="0"/>
              </a:defRPr>
            </a:lvl1pPr>
          </a:lstStyle>
          <a:p>
            <a:r>
              <a:rPr lang="ru-RU" dirty="0" smtClean="0"/>
              <a:t>Внеочередное  освидетельствование  водителей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Доцент, канд.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Петрук Юлия Александровна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19" y="539381"/>
            <a:ext cx="83040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выявления в ходе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обязательного периодического медицинского осмотра </a:t>
            </a:r>
            <a:r>
              <a:rPr lang="ru-RU" sz="3200" b="1" dirty="0" smtClean="0">
                <a:cs typeface="Times New Roman" pitchFamily="18" charset="0"/>
              </a:rPr>
              <a:t>у работника, занятого на работах в качестве водителя транспортного средства (далее - работник), признаков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заболеваний </a:t>
            </a:r>
            <a:r>
              <a:rPr lang="ru-RU" sz="3200" b="1" dirty="0" smtClean="0">
                <a:cs typeface="Times New Roman" pitchFamily="18" charset="0"/>
              </a:rPr>
              <a:t>(состояний), являющихся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противопоказаниями либо ранее не выявлявшимися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показаниями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ограничениями к управлению транспортными средствами,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73" y="552044"/>
            <a:ext cx="8839200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врачебной комиссией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организации,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 проводившей периодический медицинский</a:t>
            </a:r>
            <a:r>
              <a:rPr lang="ru-RU" sz="3200" b="1" dirty="0" smtClean="0">
                <a:cs typeface="Times New Roman" pitchFamily="18" charset="0"/>
              </a:rPr>
              <a:t> осмотр, принимается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решение о приостановлении действия 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о наличии (об отсутствии) у водителя транспортного средства (кандидата в водители транспортного средства)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противопоказаний,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показаний или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ограничений  к управлению транспортными средствами (далее - медицинское заключение).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46" y="545140"/>
            <a:ext cx="87098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Решение о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приостановлении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действия медицинского заключения </a:t>
            </a:r>
            <a:r>
              <a:rPr lang="ru-RU" sz="3200" b="1" dirty="0" smtClean="0">
                <a:cs typeface="Times New Roman" pitchFamily="18" charset="0"/>
              </a:rPr>
              <a:t>выносится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на период обследования и (или) лечения </a:t>
            </a:r>
            <a:r>
              <a:rPr lang="ru-RU" sz="3200" b="1" dirty="0" smtClean="0">
                <a:cs typeface="Times New Roman" pitchFamily="18" charset="0"/>
              </a:rPr>
              <a:t>работника, направление на которое осуществляется в порядке, предусмотренном </a:t>
            </a:r>
            <a:r>
              <a:rPr lang="ru-RU" sz="3200" b="1" u="sng" dirty="0" smtClean="0">
                <a:cs typeface="Times New Roman" pitchFamily="18" charset="0"/>
              </a:rPr>
              <a:t>приложением N 1</a:t>
            </a:r>
            <a:r>
              <a:rPr lang="ru-RU" sz="3200" b="1" dirty="0" smtClean="0">
                <a:cs typeface="Times New Roman" pitchFamily="18" charset="0"/>
              </a:rPr>
              <a:t> к приказу  МЗ РФ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15.06. 2015 г. N 342н, </a:t>
            </a:r>
            <a:r>
              <a:rPr lang="ru-RU" sz="3200" b="1" dirty="0" smtClean="0">
                <a:cs typeface="Times New Roman" pitchFamily="18" charset="0"/>
              </a:rPr>
              <a:t>и отражается в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протоколе решения врачебной комиссии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228" y="546967"/>
            <a:ext cx="86544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Медицинский работник</a:t>
            </a:r>
            <a:r>
              <a:rPr lang="ru-RU" sz="3200" b="1" dirty="0" smtClean="0">
                <a:cs typeface="Times New Roman" pitchFamily="18" charset="0"/>
              </a:rPr>
              <a:t>, уполномоченный руководителем медицинской организации, в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течение трех рабочих дней </a:t>
            </a:r>
            <a:r>
              <a:rPr lang="ru-RU" sz="3200" b="1" dirty="0" smtClean="0">
                <a:cs typeface="Times New Roman" pitchFamily="18" charset="0"/>
              </a:rPr>
              <a:t>после вынесения решения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о приостановлении </a:t>
            </a:r>
            <a:r>
              <a:rPr lang="ru-RU" sz="3200" b="1" dirty="0" smtClean="0">
                <a:cs typeface="Times New Roman" pitchFamily="18" charset="0"/>
              </a:rPr>
              <a:t>действия медицинского заключения направляет в адрес подразделения федерального органа исполнительной власти, осуществляющего функции по выработке и реализации государственной политики и нормативно-правовому регулированию в сфере внутренних дел &lt;1&gt; (далее -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подразделение федерального органа исполнительной власти),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43" y="549275"/>
            <a:ext cx="82388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&lt;1&gt; </a:t>
            </a:r>
            <a:r>
              <a:rPr lang="ru-RU" sz="3200" b="1" u="sng" dirty="0" smtClean="0">
                <a:cs typeface="Times New Roman" pitchFamily="18" charset="0"/>
              </a:rPr>
              <a:t>Указ</a:t>
            </a:r>
            <a:r>
              <a:rPr lang="ru-RU" sz="3200" b="1" dirty="0" smtClean="0">
                <a:cs typeface="Times New Roman" pitchFamily="18" charset="0"/>
              </a:rPr>
              <a:t> Президента Российской Федерации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 июня 1998 г. N 711</a:t>
            </a:r>
          </a:p>
          <a:p>
            <a:r>
              <a:rPr lang="ru-RU" sz="3200" b="1" dirty="0" smtClean="0">
                <a:cs typeface="Times New Roman" pitchFamily="18" charset="0"/>
              </a:rPr>
              <a:t> "О дополнительных мерах по обеспечению безопасности дорожного движения"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59" y="553026"/>
            <a:ext cx="80910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Письменное уведомление о приостановлении действия </a:t>
            </a:r>
            <a:r>
              <a:rPr lang="ru-RU" sz="3200" b="1" dirty="0" smtClean="0">
                <a:cs typeface="Times New Roman" pitchFamily="18" charset="0"/>
              </a:rPr>
              <a:t>медицинского заключения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на период обследования и (или) лечения работника, </a:t>
            </a:r>
            <a:r>
              <a:rPr lang="ru-RU" sz="3200" b="1" dirty="0" smtClean="0">
                <a:cs typeface="Times New Roman" pitchFamily="18" charset="0"/>
              </a:rPr>
              <a:t>подписанное руководителем медицинской организации или одним из его заместителей и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заверенное печатью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организации, на оттиске которой идентифицируется полное наименование медицинской организации.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1" y="550429"/>
            <a:ext cx="82757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случае,  если в ходе обследования и (или) лечения наличие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заболевания </a:t>
            </a:r>
            <a:r>
              <a:rPr lang="ru-RU" sz="3200" b="1" dirty="0" smtClean="0">
                <a:cs typeface="Times New Roman" pitchFamily="18" charset="0"/>
              </a:rPr>
              <a:t>(состояния), являющегося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медицинским противопоказанием либо ранее не выявлявшимся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медицинским показанием или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медицинским ограничением к управлению транспортным средством,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325" y="555625"/>
            <a:ext cx="81187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подтверждено, </a:t>
            </a:r>
            <a:r>
              <a:rPr lang="ru-RU" sz="3200" b="1" dirty="0" smtClean="0">
                <a:cs typeface="Times New Roman" pitchFamily="18" charset="0"/>
              </a:rPr>
              <a:t>медицинский работник, уполномоченный руководителем медицинской организации,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течение трех рабочих дней </a:t>
            </a:r>
            <a:r>
              <a:rPr lang="ru-RU" sz="3200" b="1" dirty="0" smtClean="0">
                <a:cs typeface="Times New Roman" pitchFamily="18" charset="0"/>
              </a:rPr>
              <a:t>после окончания обследования и (или) лечения направляет в адрес подразделения федерального органа исполнительной власти</a:t>
            </a:r>
            <a:endParaRPr lang="ru-RU" sz="3200" b="1" dirty="0" smtClean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556491"/>
            <a:ext cx="81002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письменное уведомление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об окончании периода приостановления действия </a:t>
            </a:r>
            <a:r>
              <a:rPr lang="ru-RU" sz="3200" b="1" dirty="0" smtClean="0">
                <a:cs typeface="Times New Roman" pitchFamily="18" charset="0"/>
              </a:rPr>
              <a:t>медицинского заключения, подписанное руководителем медицинской организации или одним из его заместителей и заверенное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печатью</a:t>
            </a:r>
            <a:r>
              <a:rPr lang="ru-RU" sz="3200" b="1" dirty="0" smtClean="0">
                <a:cs typeface="Times New Roman" pitchFamily="18" charset="0"/>
              </a:rPr>
              <a:t> медицинской организации, на оттиске которой идентифицируется полное наименование медицинской организации. </a:t>
            </a:r>
          </a:p>
          <a:p>
            <a:r>
              <a:rPr lang="ru-RU" sz="3200" b="1" dirty="0" smtClean="0">
                <a:solidFill>
                  <a:srgbClr val="92D050"/>
                </a:solidFill>
                <a:cs typeface="Times New Roman" pitchFamily="18" charset="0"/>
              </a:rPr>
              <a:t>Копия указанного уведомления выдается работнику.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227" y="535709"/>
            <a:ext cx="85713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При выявлении </a:t>
            </a:r>
            <a:r>
              <a:rPr lang="ru-RU" sz="3200" b="1" dirty="0" smtClean="0">
                <a:cs typeface="Times New Roman" pitchFamily="18" charset="0"/>
              </a:rPr>
              <a:t>в ходе обязательного внеочередного медицинского освидетельствования у работника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противопоказаний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выявлявшихся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показаний</a:t>
            </a:r>
            <a:r>
              <a:rPr lang="ru-RU" sz="3200" b="1" dirty="0" smtClean="0">
                <a:cs typeface="Times New Roman" pitchFamily="18" charset="0"/>
              </a:rPr>
              <a:t> или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ограничений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 ранее выданное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медицинское заключение аннулируется.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020" y="180753"/>
            <a:ext cx="88143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ПРИКАЗ  МЗ РФ</a:t>
            </a:r>
            <a:endParaRPr lang="ru-RU" sz="2800" dirty="0" smtClean="0"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 июня 2015 г. N 342н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ОБ УТВЕРЖДЕНИИ ПОРЯДКА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НАПРАВЛЕНИЯ НА 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ВНЕОЧЕРЕДНОЕ ОБЯЗАТЕЛЬНОЕ МЕДИЦИНСКОЕ ОСВИДЕТЕЛЬСТВОВАНИЕ </a:t>
            </a:r>
            <a:r>
              <a:rPr lang="ru-RU" sz="2400" b="1" dirty="0" smtClean="0">
                <a:cs typeface="Times New Roman" pitchFamily="18" charset="0"/>
              </a:rPr>
              <a:t>ВОДИТЕЛЕЙ ТРАНСПОРТНЫХ СРЕДСТВ, А ТАКЖЕ ПОРЯДКА ПРИОСТАНОВЛЕНИЯ ДЕЙСТВИЯ И АННУЛИРОВАНИЯ  МЕДИЦИНСКОГО ЗАКЛЮЧЕНИЯ О НАЛИЧИИ (ОБ ОТСУТСТВИИ) У ВОДИТЕЛЕЙ ТРАНСПОРТНЫХ СРЕДСТВ (КАНДИДАТОВ  ВОДИТЕЛИ ТРАНСПОРТНЫХ СРЕДСТВ) МЕДИЦИНСКИХ ПРОТИВОПОКАЗАНИЙ, МЕДИЦИНСКИХ ПОКАЗАНИЙ ИЛИ  МЕДИЦИНСКИХ ОГРАНИЧЕНИЙ К УПРАВЛЕНИЮ ТРАНСПОРТНЫМИ СРЕДСТВАМИ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Зарегистрирован в Минюсте 15 .10. 2015 г. N 39324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Начало действия документа - 30.10.2015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07" y="557068"/>
            <a:ext cx="814647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Сведения об аннулировании ранее выданного медицинского заключения вносятся в медицинскую документацию работника.</a:t>
            </a:r>
          </a:p>
          <a:p>
            <a:r>
              <a:rPr lang="ru-RU" sz="3200" b="1" dirty="0" smtClean="0"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 работником</a:t>
            </a:r>
            <a:r>
              <a:rPr lang="ru-RU" sz="3200" b="1" dirty="0" smtClean="0">
                <a:cs typeface="Times New Roman" pitchFamily="18" charset="0"/>
              </a:rPr>
              <a:t>, уполномоченным руководителем медицинской организации, проводившей обязательное внеочередное медицинское освидетельствование,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оформляется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справка об аннулировании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ранее выданного медицинского заключения.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052" y="552888"/>
            <a:ext cx="86417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справке об аннулировании </a:t>
            </a:r>
            <a:r>
              <a:rPr lang="ru-RU" sz="3200" b="1" dirty="0" smtClean="0">
                <a:cs typeface="Times New Roman" pitchFamily="18" charset="0"/>
              </a:rPr>
              <a:t>ранее выданного медицинского заключения (далее - справка) отражаются следующие сведения:</a:t>
            </a:r>
          </a:p>
          <a:p>
            <a:r>
              <a:rPr lang="ru-RU" sz="3600" b="1" dirty="0" smtClean="0">
                <a:cs typeface="Times New Roman" pitchFamily="18" charset="0"/>
              </a:rPr>
              <a:t>а) </a:t>
            </a:r>
            <a:r>
              <a:rPr lang="ru-RU" sz="3200" b="1" dirty="0" smtClean="0">
                <a:cs typeface="Times New Roman" pitchFamily="18" charset="0"/>
              </a:rPr>
              <a:t>фамилия, имя, отчество (при наличии) работника, его дата рождения, адрес регистрации по месту жительства (пребывания), данные документа, удостоверяющего личность;</a:t>
            </a:r>
          </a:p>
          <a:p>
            <a:r>
              <a:rPr lang="ru-RU" sz="3600" b="1" dirty="0" smtClean="0">
                <a:cs typeface="Times New Roman" pitchFamily="18" charset="0"/>
              </a:rPr>
              <a:t>б) </a:t>
            </a:r>
            <a:r>
              <a:rPr lang="ru-RU" sz="3200" b="1" dirty="0" smtClean="0">
                <a:cs typeface="Times New Roman" pitchFamily="18" charset="0"/>
              </a:rPr>
              <a:t>серия, номер ранее выданного медицинского заключения и дата его аннулирования;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01" y="538595"/>
            <a:ext cx="880977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в) </a:t>
            </a:r>
            <a:r>
              <a:rPr lang="ru-RU" sz="3200" b="1" dirty="0" smtClean="0">
                <a:cs typeface="Times New Roman" pitchFamily="18" charset="0"/>
              </a:rPr>
              <a:t>серия, номер и дата вновь выданного медицинского заключения.</a:t>
            </a:r>
          </a:p>
          <a:p>
            <a:r>
              <a:rPr lang="ru-RU" sz="3200" b="1" dirty="0" smtClean="0"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Справка </a:t>
            </a:r>
            <a:r>
              <a:rPr lang="ru-RU" sz="3200" b="1" dirty="0" smtClean="0">
                <a:cs typeface="Times New Roman" pitchFamily="18" charset="0"/>
              </a:rPr>
              <a:t>оформляется в произвольной форме, подписывается руководителем медицинской организации или одним из его заместителей 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заверяется печатью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организации, на оттиске которой идентифицируется полное наименование медицинской организации.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Справка выдается работнику, </a:t>
            </a:r>
            <a:r>
              <a:rPr lang="ru-RU" sz="3200" b="1" dirty="0" smtClean="0">
                <a:cs typeface="Times New Roman" pitchFamily="18" charset="0"/>
              </a:rPr>
              <a:t>прошедшему обязательное внеочередное медицинское освидетельствование.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877" y="563707"/>
            <a:ext cx="81834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Медицинский работник</a:t>
            </a:r>
            <a:r>
              <a:rPr lang="ru-RU" sz="3200" b="1" dirty="0" smtClean="0">
                <a:cs typeface="Times New Roman" pitchFamily="18" charset="0"/>
              </a:rPr>
              <a:t>, уполномоченный руководителем медицинской организации, в которой проводилось обязательное внеочередное медицинское освидетельствование,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направляет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 в адрес подразделения федерального органа исполнительной власти </a:t>
            </a:r>
            <a:r>
              <a:rPr lang="ru-RU" sz="3200" b="1" dirty="0" smtClean="0">
                <a:cs typeface="Times New Roman" pitchFamily="18" charset="0"/>
              </a:rPr>
              <a:t>письменное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уведомление об аннулировании </a:t>
            </a:r>
            <a:r>
              <a:rPr lang="ru-RU" sz="3200" b="1" dirty="0" smtClean="0">
                <a:cs typeface="Times New Roman" pitchFamily="18" charset="0"/>
              </a:rPr>
              <a:t>ранее выданного работнику медицинского заключения,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95" y="554182"/>
            <a:ext cx="80818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подписанное руководителем медицинской организации </a:t>
            </a:r>
            <a:r>
              <a:rPr lang="ru-RU" sz="3200" b="1" dirty="0" smtClean="0">
                <a:cs typeface="Times New Roman" pitchFamily="18" charset="0"/>
              </a:rPr>
              <a:t>или одним из его заместителей 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заверенное печатью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организации, на оттиске которой идентифицируется полное наименование медицинской организации.</a:t>
            </a:r>
            <a:endParaRPr lang="ru-RU" sz="3200" dirty="0" smtClean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964" y="637309"/>
            <a:ext cx="7666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01964" y="637309"/>
            <a:ext cx="800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Picture 2" descr="http://www.mytravel.by/wp-content/uploads/fotografii-prirody-belarusi_6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41696" y="357166"/>
            <a:ext cx="7643866" cy="441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1964" y="5273964"/>
            <a:ext cx="7513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>СПАСИБО  ЗА  ВНИМАНИЕ!</a:t>
            </a:r>
          </a:p>
        </p:txBody>
      </p:sp>
      <p:pic>
        <p:nvPicPr>
          <p:cNvPr id="6" name="Изображение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5" y="559538"/>
            <a:ext cx="83146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Настоящий Порядок устанавливает правила направления 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внеочередное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освидетельствование водителей </a:t>
            </a:r>
            <a:r>
              <a:rPr lang="ru-RU" sz="3200" b="1" dirty="0" smtClean="0">
                <a:cs typeface="Times New Roman" pitchFamily="18" charset="0"/>
              </a:rPr>
              <a:t>транспортных средств, при проведении обязательного периодического медицинского осмотра,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10" y="574158"/>
            <a:ext cx="85515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при  котором выявлены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признаки заболеваний </a:t>
            </a:r>
            <a:r>
              <a:rPr lang="ru-RU" sz="3200" b="1" dirty="0" smtClean="0">
                <a:cs typeface="Times New Roman" pitchFamily="18" charset="0"/>
              </a:rPr>
              <a:t>(состояний), являющихся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противопоказаниями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выявлявшимися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показаниями</a:t>
            </a:r>
            <a:r>
              <a:rPr lang="ru-RU" sz="3200" b="1" dirty="0" smtClean="0">
                <a:cs typeface="Times New Roman" pitchFamily="18" charset="0"/>
              </a:rPr>
              <a:t> или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ограничениями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транспортными средствами &lt;1&gt; и подтвержденных по результатам последующих обследования и лечения</a:t>
            </a:r>
            <a:endParaRPr lang="ru-RU" sz="3200" b="1" dirty="0" smtClean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36" y="520331"/>
            <a:ext cx="79318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&lt;1&gt; </a:t>
            </a:r>
            <a:r>
              <a:rPr lang="ru-RU" sz="3200" b="1" u="sng" dirty="0" smtClean="0">
                <a:cs typeface="Times New Roman" pitchFamily="18" charset="0"/>
              </a:rPr>
              <a:t>Постановление</a:t>
            </a:r>
            <a:r>
              <a:rPr lang="ru-RU" sz="3200" b="1" dirty="0" smtClean="0">
                <a:cs typeface="Times New Roman" pitchFamily="18" charset="0"/>
              </a:rPr>
              <a:t> Правительства Российской Федерации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29 декабря 2014 г. N 1604 </a:t>
            </a:r>
          </a:p>
          <a:p>
            <a:r>
              <a:rPr lang="ru-RU" sz="3200" b="1" dirty="0" smtClean="0">
                <a:cs typeface="Times New Roman" pitchFamily="18" charset="0"/>
              </a:rPr>
              <a:t>"О перечнях медицинских противопоказаний, медицинских показаний и медицинских ограничений к управлению транспортным средством"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239" y="516659"/>
            <a:ext cx="83321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выявления в ходе обязательного периодического медицинского осмотра работника, занятого на работах в качестве водителя транспортного средства (далее - работник),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признаков заболеваний </a:t>
            </a:r>
            <a:r>
              <a:rPr lang="ru-RU" sz="3200" b="1" dirty="0" smtClean="0">
                <a:cs typeface="Times New Roman" pitchFamily="18" charset="0"/>
              </a:rPr>
              <a:t>(состояний), являющихся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противопоказаниями</a:t>
            </a:r>
            <a:r>
              <a:rPr lang="ru-RU" sz="3200" b="1" dirty="0" smtClean="0">
                <a:cs typeface="Times New Roman" pitchFamily="18" charset="0"/>
              </a:rPr>
              <a:t>, либо ранее не выявлявшимися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показаниями</a:t>
            </a:r>
            <a:r>
              <a:rPr lang="ru-RU" sz="3200" b="1" dirty="0" smtClean="0">
                <a:cs typeface="Times New Roman" pitchFamily="18" charset="0"/>
              </a:rPr>
              <a:t>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ограничениями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транспортными средствами,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465" y="553336"/>
            <a:ext cx="801694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медицинская организация </a:t>
            </a:r>
            <a:r>
              <a:rPr lang="ru-RU" sz="3200" b="1" dirty="0" smtClean="0">
                <a:cs typeface="Times New Roman" pitchFamily="18" charset="0"/>
              </a:rPr>
              <a:t>выдает работнику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направление на обследование и (или) лечение </a:t>
            </a:r>
            <a:r>
              <a:rPr lang="ru-RU" sz="3200" b="1" dirty="0" smtClean="0">
                <a:cs typeface="Times New Roman" pitchFamily="18" charset="0"/>
              </a:rPr>
              <a:t>в медицинскую организацию, в которой работник получает первичную медико-санитарную помощь, или в медицинскую организацию, оказывающую специализированную помощь согласно профилю выявленного заболевания (состояния).</a:t>
            </a:r>
            <a:endParaRPr lang="ru-RU" sz="3200" dirty="0" smtClean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63" y="555552"/>
            <a:ext cx="78787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Для обследования и (или) лечения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врачом-психиатром,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врачом - психиатром-наркологом </a:t>
            </a:r>
            <a:r>
              <a:rPr lang="ru-RU" sz="3200" b="1" dirty="0" smtClean="0">
                <a:cs typeface="Times New Roman" pitchFamily="18" charset="0"/>
              </a:rPr>
              <a:t>работник направляется в специализированные медицинские организации государственной и муниципальной систем здравоохранения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 месту жительства </a:t>
            </a:r>
            <a:r>
              <a:rPr lang="ru-RU" sz="3200" b="1" dirty="0" smtClean="0">
                <a:cs typeface="Times New Roman" pitchFamily="18" charset="0"/>
              </a:rPr>
              <a:t>либо месту пребывания.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208</TotalTime>
  <Words>1379</Words>
  <Application>Microsoft Office PowerPoint</Application>
  <PresentationFormat>Экран (4:3)</PresentationFormat>
  <Paragraphs>98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Евгений</cp:lastModifiedBy>
  <cp:revision>57</cp:revision>
  <dcterms:created xsi:type="dcterms:W3CDTF">2016-01-11T13:20:32Z</dcterms:created>
  <dcterms:modified xsi:type="dcterms:W3CDTF">2016-04-18T19:34:59Z</dcterms:modified>
</cp:coreProperties>
</file>